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3" r:id="rId1"/>
    <p:sldMasterId id="2147483687" r:id="rId2"/>
    <p:sldMasterId id="2147483691" r:id="rId3"/>
    <p:sldMasterId id="2147483699" r:id="rId4"/>
    <p:sldMasterId id="2147483695" r:id="rId5"/>
  </p:sldMasterIdLst>
  <p:notesMasterIdLst>
    <p:notesMasterId r:id="rId15"/>
  </p:notesMasterIdLst>
  <p:handoutMasterIdLst>
    <p:handoutMasterId r:id="rId16"/>
  </p:handoutMasterIdLst>
  <p:sldIdLst>
    <p:sldId id="279" r:id="rId6"/>
    <p:sldId id="280" r:id="rId7"/>
    <p:sldId id="283" r:id="rId8"/>
    <p:sldId id="287" r:id="rId9"/>
    <p:sldId id="290" r:id="rId10"/>
    <p:sldId id="285" r:id="rId11"/>
    <p:sldId id="289" r:id="rId12"/>
    <p:sldId id="291" r:id="rId13"/>
    <p:sldId id="28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0D9F"/>
    <a:srgbClr val="01BFD7"/>
    <a:srgbClr val="FFBE3C"/>
    <a:srgbClr val="0BBBCF"/>
    <a:srgbClr val="FFB5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27"/>
    <p:restoredTop sz="94572"/>
  </p:normalViewPr>
  <p:slideViewPr>
    <p:cSldViewPr snapToGrid="0" snapToObjects="1">
      <p:cViewPr varScale="1">
        <p:scale>
          <a:sx n="92" d="100"/>
          <a:sy n="92" d="100"/>
        </p:scale>
        <p:origin x="192" y="4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4424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0975A86-AC2A-F04A-B3AF-444DFA6083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177D5A-6B0A-8E4A-BC0C-4ADA454636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8D224-5B08-424B-ACBD-0A7C1556758F}" type="datetimeFigureOut">
              <a:rPr lang="en-US" smtClean="0"/>
              <a:t>3/8/24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B7A857-BACA-6D4D-A649-990D10A0EC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FBFF52-6B3E-BD45-9C99-18C651D4E2F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DDD3C-82DB-9A44-B89C-EDFC685A3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533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A0DDD2-6163-0A47-B5EB-F20108153035}" type="datetimeFigureOut">
              <a:rPr lang="en-US" smtClean="0"/>
              <a:t>3/8/24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A508C-8607-224F-99AD-04E0396C5F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027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25164" y="1122363"/>
            <a:ext cx="6728638" cy="2387600"/>
          </a:xfrm>
        </p:spPr>
        <p:txBody>
          <a:bodyPr anchor="b"/>
          <a:lstStyle>
            <a:lvl1pPr algn="l">
              <a:defRPr sz="6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25164" y="3602038"/>
            <a:ext cx="6728638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2"/>
                </a:solidFill>
                <a:latin typeface="Montserrat" pitchFamily="2" charset="77"/>
              </a:defRPr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6154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220914"/>
            <a:ext cx="10515600" cy="2387600"/>
          </a:xfrm>
        </p:spPr>
        <p:txBody>
          <a:bodyPr anchor="b"/>
          <a:lstStyle>
            <a:lvl1pPr algn="l">
              <a:defRPr sz="6000" b="1">
                <a:solidFill>
                  <a:schemeClr val="accent4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700589"/>
            <a:ext cx="10515600" cy="114731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Montserrat" pitchFamily="2" charset="77"/>
              </a:defRPr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1CC0B57-C5A5-8C4C-BA62-D45B8244D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8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1"/>
              </a:buClr>
              <a:defRPr>
                <a:latin typeface="Montserrat" pitchFamily="2" charset="77"/>
              </a:defRPr>
            </a:lvl1pPr>
            <a:lvl2pPr>
              <a:buClr>
                <a:schemeClr val="bg1"/>
              </a:buClr>
              <a:defRPr>
                <a:latin typeface="Montserrat" pitchFamily="2" charset="77"/>
              </a:defRPr>
            </a:lvl2pPr>
            <a:lvl3pPr>
              <a:buClr>
                <a:schemeClr val="bg1"/>
              </a:buClr>
              <a:defRPr>
                <a:latin typeface="Montserrat" pitchFamily="2" charset="77"/>
              </a:defRPr>
            </a:lvl3pPr>
            <a:lvl4pPr>
              <a:buClr>
                <a:schemeClr val="bg1"/>
              </a:buClr>
              <a:defRPr>
                <a:latin typeface="Montserrat" pitchFamily="2" charset="77"/>
              </a:defRPr>
            </a:lvl4pPr>
            <a:lvl5pPr>
              <a:buClr>
                <a:schemeClr val="bg1"/>
              </a:buClr>
              <a:defRPr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1CC0B57-C5A5-8C4C-BA62-D45B8244D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03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1CC0B57-C5A5-8C4C-BA62-D45B8244D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1" y="365126"/>
            <a:ext cx="6553199" cy="1325563"/>
          </a:xfrm>
        </p:spPr>
        <p:txBody>
          <a:bodyPr/>
          <a:lstStyle>
            <a:lvl1pPr algn="l">
              <a:defRPr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1825625"/>
            <a:ext cx="6553201" cy="4351338"/>
          </a:xfrm>
        </p:spPr>
        <p:txBody>
          <a:bodyPr/>
          <a:lstStyle>
            <a:lvl1pPr>
              <a:buClr>
                <a:schemeClr val="tx1"/>
              </a:buClr>
              <a:defRPr>
                <a:latin typeface="Montserrat" pitchFamily="2" charset="77"/>
              </a:defRPr>
            </a:lvl1pPr>
            <a:lvl2pPr>
              <a:buClr>
                <a:schemeClr val="tx1"/>
              </a:buClr>
              <a:defRPr>
                <a:latin typeface="Montserrat" pitchFamily="2" charset="77"/>
              </a:defRPr>
            </a:lvl2pPr>
            <a:lvl3pPr>
              <a:buClr>
                <a:schemeClr val="tx1"/>
              </a:buClr>
              <a:defRPr>
                <a:latin typeface="Montserrat" pitchFamily="2" charset="77"/>
              </a:defRPr>
            </a:lvl3pPr>
            <a:lvl4pPr>
              <a:buClr>
                <a:schemeClr val="tx1"/>
              </a:buClr>
              <a:defRPr>
                <a:latin typeface="Montserrat" pitchFamily="2" charset="77"/>
              </a:defRPr>
            </a:lvl4pPr>
            <a:lvl5pPr>
              <a:buClr>
                <a:schemeClr val="tx1"/>
              </a:buClr>
              <a:defRPr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 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08DA896-83D0-CB4F-AD56-20A07D5D5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0" y="6356351"/>
            <a:ext cx="550817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B688792-5BAA-9540-B2B1-53D4416EA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28515" y="6356351"/>
            <a:ext cx="925286" cy="365125"/>
          </a:xfrm>
        </p:spPr>
        <p:txBody>
          <a:bodyPr/>
          <a:lstStyle/>
          <a:p>
            <a:fld id="{D1CC0B57-C5A5-8C4C-BA62-D45B8244D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171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A16F5-F532-5349-9220-A0D88D67B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0600" y="6356351"/>
            <a:ext cx="550817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C2988-FA7D-E245-9851-47E2A8436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28515" y="6356351"/>
            <a:ext cx="925286" cy="365125"/>
          </a:xfrm>
        </p:spPr>
        <p:txBody>
          <a:bodyPr/>
          <a:lstStyle/>
          <a:p>
            <a:fld id="{D1CC0B57-C5A5-8C4C-BA62-D45B8244D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9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220914"/>
            <a:ext cx="10515600" cy="2387600"/>
          </a:xfrm>
        </p:spPr>
        <p:txBody>
          <a:bodyPr anchor="b"/>
          <a:lstStyle>
            <a:lvl1pPr algn="l">
              <a:defRPr sz="6000" b="1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700589"/>
            <a:ext cx="10515600" cy="114731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ontserrat" pitchFamily="2" charset="77"/>
              </a:defRPr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1CC0B57-C5A5-8C4C-BA62-D45B8244D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917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>
                <a:solidFill>
                  <a:schemeClr val="accent4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1"/>
              </a:buClr>
              <a:defRPr>
                <a:latin typeface="Montserrat" pitchFamily="2" charset="77"/>
              </a:defRPr>
            </a:lvl1pPr>
            <a:lvl2pPr>
              <a:buClr>
                <a:schemeClr val="tx1"/>
              </a:buClr>
              <a:defRPr>
                <a:latin typeface="Montserrat" pitchFamily="2" charset="77"/>
              </a:defRPr>
            </a:lvl2pPr>
            <a:lvl3pPr>
              <a:buClr>
                <a:schemeClr val="tx1"/>
              </a:buClr>
              <a:defRPr>
                <a:latin typeface="Montserrat" pitchFamily="2" charset="77"/>
              </a:defRPr>
            </a:lvl3pPr>
            <a:lvl4pPr>
              <a:buClr>
                <a:schemeClr val="tx1"/>
              </a:buClr>
              <a:defRPr>
                <a:latin typeface="Montserrat" pitchFamily="2" charset="77"/>
              </a:defRPr>
            </a:lvl4pPr>
            <a:lvl5pPr>
              <a:buClr>
                <a:schemeClr val="tx1"/>
              </a:buClr>
              <a:defRPr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1CC0B57-C5A5-8C4C-BA62-D45B8244D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66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1CC0B57-C5A5-8C4C-BA62-D45B8244D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0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5014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30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021348"/>
            <a:ext cx="10515600" cy="669341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4397188"/>
            <a:ext cx="10515600" cy="1280153"/>
          </a:xfrm>
          <a:prstGeom prst="rect">
            <a:avLst/>
          </a:prstGeom>
        </p:spPr>
        <p:txBody>
          <a:bodyPr/>
          <a:lstStyle>
            <a:lvl1pPr marL="0" marR="0" indent="0" algn="ctr" defTabSz="91441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/>
              <a:buNone/>
              <a:tabLst/>
              <a:defRPr lang="en-US" sz="1600" b="0" i="0" smtClean="0">
                <a:solidFill>
                  <a:schemeClr val="tx1"/>
                </a:solidFill>
                <a:effectLst/>
              </a:defRPr>
            </a:lvl1pPr>
            <a:lvl2pPr>
              <a:buClr>
                <a:schemeClr val="accent5"/>
              </a:buClr>
              <a:defRPr>
                <a:latin typeface="Montserrat" pitchFamily="2" charset="77"/>
              </a:defRPr>
            </a:lvl2pPr>
            <a:lvl3pPr>
              <a:buClr>
                <a:schemeClr val="accent5"/>
              </a:buClr>
              <a:defRPr>
                <a:latin typeface="Montserrat" pitchFamily="2" charset="77"/>
              </a:defRPr>
            </a:lvl3pPr>
            <a:lvl4pPr>
              <a:buClr>
                <a:schemeClr val="accent5"/>
              </a:buClr>
              <a:defRPr>
                <a:latin typeface="Montserrat" pitchFamily="2" charset="77"/>
              </a:defRPr>
            </a:lvl4pPr>
            <a:lvl5pPr>
              <a:buClr>
                <a:schemeClr val="accent5"/>
              </a:buClr>
              <a:defRPr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2365 Harrodsburg Rd., Suite A325</a:t>
            </a:r>
            <a:br>
              <a:rPr lang="en-US" dirty="0"/>
            </a:br>
            <a:r>
              <a:rPr lang="en-US" dirty="0"/>
              <a:t>Lexington, Kentucky USA 40504</a:t>
            </a:r>
          </a:p>
          <a:p>
            <a:pPr marL="0" marR="0" lvl="0" indent="0" algn="ctr" defTabSz="91441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/>
              <a:buNone/>
              <a:tabLst/>
              <a:defRPr/>
            </a:pPr>
            <a:r>
              <a:rPr lang="en-US" dirty="0"/>
              <a:t>888.423.3131 (toll-free) or +1.859.219.3580</a:t>
            </a:r>
          </a:p>
        </p:txBody>
      </p:sp>
    </p:spTree>
    <p:extLst>
      <p:ext uri="{BB962C8B-B14F-4D97-AF65-F5344CB8AC3E}">
        <p14:creationId xmlns:p14="http://schemas.microsoft.com/office/powerpoint/2010/main" val="841323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DBC6C1-98A0-8F4E-9A14-E7CF07CAE5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39697" r="23750" b="-2"/>
          <a:stretch/>
        </p:blipFill>
        <p:spPr>
          <a:xfrm>
            <a:off x="-629" y="-1"/>
            <a:ext cx="4456558" cy="6858001"/>
          </a:xfrm>
          <a:prstGeom prst="rect">
            <a:avLst/>
          </a:prstGeom>
        </p:spPr>
      </p:pic>
      <p:pic>
        <p:nvPicPr>
          <p:cNvPr id="10" name="Picture 9" descr="A picture containing table, food&#10;&#10;Description automatically generated">
            <a:extLst>
              <a:ext uri="{FF2B5EF4-FFF2-40B4-BE49-F238E27FC236}">
                <a16:creationId xmlns:a16="http://schemas.microsoft.com/office/drawing/2014/main" id="{A21AFD9B-283E-2C44-BB89-E5294BE561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t="72254"/>
          <a:stretch/>
        </p:blipFill>
        <p:spPr>
          <a:xfrm rot="16200000">
            <a:off x="341130" y="2743202"/>
            <a:ext cx="6858000" cy="137159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20856" y="365126"/>
            <a:ext cx="66329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0854" y="2264735"/>
            <a:ext cx="6632945" cy="3593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52800" y="6356351"/>
            <a:ext cx="13680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fld id="{24247D40-03BF-C743-92F8-CE6DA2F135E5}" type="datetimeFigureOut">
              <a:rPr lang="en-US" smtClean="0"/>
              <a:pPr/>
              <a:t>3/8/24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94128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82200" y="6356351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fld id="{D1CC0B57-C5A5-8C4C-BA62-D45B8244D0E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FBEFF35-A6D1-2840-9772-DE57850234D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83424" y="6072594"/>
            <a:ext cx="2936645" cy="59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05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xStyles>
    <p:titleStyle>
      <a:lvl1pPr algn="l" defTabSz="914418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Montserrat" pitchFamily="2" charset="77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20A60F1-6404-FF4B-B822-ED6907EE8F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b="67337"/>
          <a:stretch/>
        </p:blipFill>
        <p:spPr>
          <a:xfrm>
            <a:off x="0" y="0"/>
            <a:ext cx="12192000" cy="2240002"/>
          </a:xfrm>
          <a:prstGeom prst="rect">
            <a:avLst/>
          </a:prstGeom>
        </p:spPr>
      </p:pic>
      <p:pic>
        <p:nvPicPr>
          <p:cNvPr id="13" name="Picture 12" descr="A picture containing table, food&#10;&#10;Description automatically generated">
            <a:extLst>
              <a:ext uri="{FF2B5EF4-FFF2-40B4-BE49-F238E27FC236}">
                <a16:creationId xmlns:a16="http://schemas.microsoft.com/office/drawing/2014/main" id="{E432DC0F-DFCB-FF43-969F-75C51D01B3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t="46631"/>
          <a:stretch/>
        </p:blipFill>
        <p:spPr>
          <a:xfrm>
            <a:off x="0" y="-21099"/>
            <a:ext cx="12192000" cy="249724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371060"/>
            <a:ext cx="10515600" cy="3465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2C05B249-1A0C-1E47-A16D-2E8029CE8D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2800" y="6356351"/>
            <a:ext cx="13680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fld id="{24247D40-03BF-C743-92F8-CE6DA2F135E5}" type="datetimeFigureOut">
              <a:rPr lang="en-US" smtClean="0"/>
              <a:pPr/>
              <a:t>3/8/24</a:t>
            </a:fld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1D95AB8-0D04-664C-89EB-891BBB6A4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94128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CB4968E-3A24-9B45-90E7-795346309D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82200" y="6356351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fld id="{D1CC0B57-C5A5-8C4C-BA62-D45B8244D0E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B0DC6CB2-F587-F84D-969F-A4B1EA33D9D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73132" y="6084298"/>
            <a:ext cx="2888426" cy="59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558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xStyles>
    <p:titleStyle>
      <a:lvl1pPr algn="ctr" defTabSz="914418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4"/>
          </a:solidFill>
          <a:latin typeface="Montserrat" pitchFamily="2" charset="77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57EA29-279A-CF46-B865-411B0CE573C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9E68202-2F2E-3A48-84FF-F950610DF14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009809" y="1581062"/>
            <a:ext cx="8172379" cy="164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89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4" r:id="rId2"/>
  </p:sldLayoutIdLst>
  <p:txStyles>
    <p:titleStyle>
      <a:lvl1pPr algn="ctr" defTabSz="914418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Montserrat" pitchFamily="2" charset="77"/>
          <a:ea typeface="+mj-ea"/>
          <a:cs typeface="+mj-cs"/>
        </a:defRPr>
      </a:lvl1pPr>
    </p:titleStyle>
    <p:bodyStyle>
      <a:lvl1pPr marL="0" indent="0" algn="ctr" defTabSz="914418" rtl="0" eaLnBrk="1" latinLnBrk="0" hangingPunct="1">
        <a:lnSpc>
          <a:spcPct val="90000"/>
        </a:lnSpc>
        <a:spcBef>
          <a:spcPts val="1000"/>
        </a:spcBef>
        <a:buFont typeface="Arial"/>
        <a:buNone/>
        <a:defRPr sz="2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41DCA2A-DE30-4749-8A1A-62B927564B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7337"/>
          <a:stretch/>
        </p:blipFill>
        <p:spPr>
          <a:xfrm>
            <a:off x="-629" y="4617998"/>
            <a:ext cx="12192000" cy="2240002"/>
          </a:xfrm>
          <a:prstGeom prst="rect">
            <a:avLst/>
          </a:prstGeom>
        </p:spPr>
      </p:pic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AC29A9E2-6A80-E948-9B45-D97A578FF3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66119"/>
          <a:stretch/>
        </p:blipFill>
        <p:spPr>
          <a:xfrm>
            <a:off x="-2" y="3781378"/>
            <a:ext cx="12192000" cy="2323587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B6FAA2DE-F3B8-A942-9C30-4026CB0D3119}"/>
              </a:ext>
            </a:extLst>
          </p:cNvPr>
          <p:cNvSpPr txBox="1">
            <a:spLocks/>
          </p:cNvSpPr>
          <p:nvPr userDrawn="1"/>
        </p:nvSpPr>
        <p:spPr>
          <a:xfrm>
            <a:off x="564777" y="6104965"/>
            <a:ext cx="5635642" cy="403411"/>
          </a:xfrm>
          <a:prstGeom prst="rect">
            <a:avLst/>
          </a:prstGeom>
        </p:spPr>
        <p:txBody>
          <a:bodyPr/>
          <a:lstStyle>
            <a:lvl1pPr marL="0" indent="0" algn="ctr" defTabSz="914418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bg1"/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9" indent="0" algn="ctr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914418" indent="0" algn="ctr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371627" indent="0" algn="ctr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1828837" indent="0" algn="ctr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286046" indent="0" algn="ctr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55" indent="0" algn="ctr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64" indent="0" algn="ctr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73" indent="0" algn="ctr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err="1"/>
              <a:t>coachingfederation.org</a:t>
            </a:r>
            <a:endParaRPr lang="en-US" sz="20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0BAB4AF-6D36-7949-B41A-C934326ECAC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40970" y="2643413"/>
            <a:ext cx="5708803" cy="157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413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ctr" defTabSz="914418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Montserrat" pitchFamily="2" charset="77"/>
          <a:ea typeface="+mj-ea"/>
          <a:cs typeface="+mj-cs"/>
        </a:defRPr>
      </a:lvl1pPr>
    </p:titleStyle>
    <p:bodyStyle>
      <a:lvl1pPr marL="0" indent="0" algn="ctr" defTabSz="914418" rtl="0" eaLnBrk="1" latinLnBrk="0" hangingPunct="1">
        <a:lnSpc>
          <a:spcPct val="90000"/>
        </a:lnSpc>
        <a:spcBef>
          <a:spcPts val="1000"/>
        </a:spcBef>
        <a:buFont typeface="Arial"/>
        <a:buNone/>
        <a:defRPr sz="2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AEC43C6-3B1E-DC49-872D-2A413EABA4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E1054B73-474A-5B43-922F-829E4EEC534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371060"/>
            <a:ext cx="10515600" cy="3465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2C05B249-1A0C-1E47-A16D-2E8029CE8D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52800" y="6356351"/>
            <a:ext cx="13680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fld id="{24247D40-03BF-C743-92F8-CE6DA2F135E5}" type="datetimeFigureOut">
              <a:rPr lang="en-US" smtClean="0"/>
              <a:pPr/>
              <a:t>3/8/24</a:t>
            </a:fld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1D95AB8-0D04-664C-89EB-891BBB6A4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94128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CB4968E-3A24-9B45-90E7-795346309D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82200" y="6356351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fld id="{D1CC0B57-C5A5-8C4C-BA62-D45B8244D0E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0A937AC-2E20-6048-B88D-824C85C0351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83424" y="6072594"/>
            <a:ext cx="2936645" cy="59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2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</p:sldLayoutIdLst>
  <p:txStyles>
    <p:titleStyle>
      <a:lvl1pPr algn="ctr" defTabSz="914418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Montserrat" pitchFamily="2" charset="77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bg1"/>
          </a:solidFill>
          <a:latin typeface="Montserrat" pitchFamily="2" charset="77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2400" kern="1200">
          <a:solidFill>
            <a:schemeClr val="bg1"/>
          </a:solidFill>
          <a:latin typeface="Montserrat" pitchFamily="2" charset="77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2000" kern="1200">
          <a:solidFill>
            <a:schemeClr val="bg1"/>
          </a:solidFill>
          <a:latin typeface="Montserrat" pitchFamily="2" charset="77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bg1"/>
          </a:solidFill>
          <a:latin typeface="Montserrat" pitchFamily="2" charset="77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bg1"/>
          </a:solidFill>
          <a:latin typeface="Montserrat" pitchFamily="2" charset="77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4E52BCC0-3AD6-1CB6-B372-B9C532CD115D}"/>
              </a:ext>
            </a:extLst>
          </p:cNvPr>
          <p:cNvSpPr txBox="1"/>
          <p:nvPr/>
        </p:nvSpPr>
        <p:spPr>
          <a:xfrm>
            <a:off x="5196124" y="3167390"/>
            <a:ext cx="2965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5" indent="-228605" defTabSz="914418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Arial"/>
              <a:buChar char="•"/>
            </a:pPr>
            <a:r>
              <a:rPr lang="en-GB" sz="2000" b="1" dirty="0">
                <a:solidFill>
                  <a:schemeClr val="bg1"/>
                </a:solidFill>
                <a:latin typeface="Montserrat" pitchFamily="2" charset="77"/>
              </a:rPr>
              <a:t>13-19 MAGGIO 2024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26F0EE6-45A0-5A2E-C1A1-04D9E917A469}"/>
              </a:ext>
            </a:extLst>
          </p:cNvPr>
          <p:cNvSpPr txBox="1"/>
          <p:nvPr/>
        </p:nvSpPr>
        <p:spPr>
          <a:xfrm>
            <a:off x="2747210" y="3658032"/>
            <a:ext cx="6346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Montserrat" pitchFamily="2" charset="77"/>
              </a:rPr>
              <a:t>Innovate. Elevate. Celebrate!</a:t>
            </a:r>
          </a:p>
        </p:txBody>
      </p:sp>
    </p:spTree>
    <p:extLst>
      <p:ext uri="{BB962C8B-B14F-4D97-AF65-F5344CB8AC3E}">
        <p14:creationId xmlns:p14="http://schemas.microsoft.com/office/powerpoint/2010/main" val="2350141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57;p2">
            <a:extLst>
              <a:ext uri="{FF2B5EF4-FFF2-40B4-BE49-F238E27FC236}">
                <a16:creationId xmlns:a16="http://schemas.microsoft.com/office/drawing/2014/main" id="{E0DEA05B-429D-FCB3-DA6E-E03C897A484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649014" y="2259723"/>
            <a:ext cx="10515600" cy="1781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0"/>
              <a:buFont typeface="Montserrat"/>
              <a:buNone/>
            </a:pPr>
            <a:r>
              <a:rPr lang="it-IT" dirty="0"/>
              <a:t>Titolo del proprio evento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828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9E473-724A-3740-AE81-37441DE2A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0" y="206302"/>
            <a:ext cx="6553199" cy="1325563"/>
          </a:xfrm>
        </p:spPr>
        <p:txBody>
          <a:bodyPr/>
          <a:lstStyle/>
          <a:p>
            <a:r>
              <a:rPr lang="en-US" dirty="0"/>
              <a:t>ICF </a:t>
            </a:r>
            <a:r>
              <a:rPr lang="en-US" dirty="0" err="1"/>
              <a:t>nel</a:t>
            </a:r>
            <a:r>
              <a:rPr lang="en-US" dirty="0"/>
              <a:t> mondo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86294C4-45AD-6FCA-FF95-5C090B9B554C}"/>
              </a:ext>
            </a:extLst>
          </p:cNvPr>
          <p:cNvSpPr txBox="1">
            <a:spLocks/>
          </p:cNvSpPr>
          <p:nvPr/>
        </p:nvSpPr>
        <p:spPr>
          <a:xfrm>
            <a:off x="4800600" y="1546223"/>
            <a:ext cx="69342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5" indent="-228605" algn="l" defTabSz="914418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685814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23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32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41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50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59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69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78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7CAFD1D-2BAA-D08D-DB91-C923FC11F6D6}"/>
              </a:ext>
            </a:extLst>
          </p:cNvPr>
          <p:cNvSpPr txBox="1">
            <a:spLocks/>
          </p:cNvSpPr>
          <p:nvPr/>
        </p:nvSpPr>
        <p:spPr>
          <a:xfrm>
            <a:off x="4712881" y="1690689"/>
            <a:ext cx="6728638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5" indent="-228605" algn="l" defTabSz="914418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685814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23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32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41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50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59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69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78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00" dirty="0"/>
              <a:t>L’International Coaching Federation (ICF) nasce negli USA nel 1995 e conta oggi oltre 55.000 membri in oltre 165 paesi.</a:t>
            </a:r>
          </a:p>
          <a:p>
            <a:r>
              <a:rPr lang="it-IT" sz="1800" dirty="0"/>
              <a:t>ICF è la principale organizzazione mondiale dedicata alla promozione della professione del Coaching attraverso alti standard etici e professionali.</a:t>
            </a:r>
          </a:p>
          <a:p>
            <a:r>
              <a:rPr lang="it-IT" sz="1800" dirty="0"/>
              <a:t>ICF si impegna a sviluppare la crescita professionale attraverso la formazione continua e un programma di Credenziali per i Coach riconosciuto a livello mondiale</a:t>
            </a:r>
          </a:p>
          <a:p>
            <a:r>
              <a:rPr lang="it-IT" sz="1800" dirty="0"/>
              <a:t>ICF si fonda su una rete mondiale di Coach professionisti che devono possedere un livello di formazione specifica nel coaching ed elevati standard professionali riconosciuti da un programma di Credenziali.</a:t>
            </a:r>
          </a:p>
          <a:p>
            <a:r>
              <a:rPr lang="it-IT" sz="1800" dirty="0"/>
              <a:t>Tutti membri ICF e i Coach con Credenziali condividono e rispettano il Codice Etico ICF e le Competenze Chiave del coaching.</a:t>
            </a:r>
          </a:p>
          <a:p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3325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9E473-724A-3740-AE81-37441DE2A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6980" y="292893"/>
            <a:ext cx="6553199" cy="1325563"/>
          </a:xfrm>
        </p:spPr>
        <p:txBody>
          <a:bodyPr/>
          <a:lstStyle/>
          <a:p>
            <a:r>
              <a:rPr lang="en-US" dirty="0"/>
              <a:t>ICF Italia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86294C4-45AD-6FCA-FF95-5C090B9B554C}"/>
              </a:ext>
            </a:extLst>
          </p:cNvPr>
          <p:cNvSpPr txBox="1">
            <a:spLocks/>
          </p:cNvSpPr>
          <p:nvPr/>
        </p:nvSpPr>
        <p:spPr>
          <a:xfrm>
            <a:off x="4433104" y="1546223"/>
            <a:ext cx="7758896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5" indent="-228605" algn="l" defTabSz="914418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685814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23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32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41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50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59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69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78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7CAFD1D-2BAA-D08D-DB91-C923FC11F6D6}"/>
              </a:ext>
            </a:extLst>
          </p:cNvPr>
          <p:cNvSpPr txBox="1">
            <a:spLocks/>
          </p:cNvSpPr>
          <p:nvPr/>
        </p:nvSpPr>
        <p:spPr>
          <a:xfrm>
            <a:off x="4537276" y="1618456"/>
            <a:ext cx="7378805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5" indent="-228605" algn="l" defTabSz="914418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Arial"/>
              <a:buChar char="•"/>
              <a:defRPr sz="2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685814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1143023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1600232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2057441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Clr>
                <a:schemeClr val="tx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2514650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59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69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78" indent="-228605" algn="l" defTabSz="914418" rtl="0" eaLnBrk="1" latinLnBrk="0" hangingPunct="1">
              <a:lnSpc>
                <a:spcPct val="90000"/>
              </a:lnSpc>
              <a:spcBef>
                <a:spcPts val="501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00" dirty="0"/>
              <a:t>ICF Italia è la prima e più numerosa associazione professionale di Coach italiani, indipendente e non-profit. Ha lo scopo di sviluppare e diffondere la cultura del coaching e di promuovere e qualificare la professione nel nostro paese.</a:t>
            </a:r>
          </a:p>
          <a:p>
            <a:r>
              <a:rPr lang="it-IT" sz="1800" dirty="0"/>
              <a:t>ICF Italia, nasce nel 2002, è il </a:t>
            </a:r>
            <a:r>
              <a:rPr lang="it-IT" sz="1800" dirty="0" err="1"/>
              <a:t>Chapter</a:t>
            </a:r>
            <a:r>
              <a:rPr lang="it-IT" sz="1800" dirty="0"/>
              <a:t> italiano dell’International Coaching Federation e vanta circa 1000 soci (Marzo 2024).</a:t>
            </a:r>
          </a:p>
          <a:p>
            <a:r>
              <a:rPr lang="it-IT" sz="1800" dirty="0"/>
              <a:t>ICF ha l’intento di sviluppare, sostenere e preservare l’integrità della professione di coach e porsi come punto di riferimento per accrescere la fiducia del popolo italiano verso il mondo del coaching.</a:t>
            </a:r>
          </a:p>
          <a:p>
            <a:r>
              <a:rPr lang="it-IT" sz="1800" dirty="0"/>
              <a:t>ICF ha contribuito a redigere la normativa tecnica sul servizio e sulla professione di Coaching ed è iscritta nell’elenco del Ministero dello Sviluppo Economico tra le associazioni professionali che rilasciano attestato di qualità dei servizi (Legge n°4/2013). 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60881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8B7A5-4471-5C45-B0CC-E18DF2D0A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8357"/>
            <a:ext cx="10515600" cy="1325563"/>
          </a:xfrm>
        </p:spPr>
        <p:txBody>
          <a:bodyPr/>
          <a:lstStyle/>
          <a:p>
            <a:r>
              <a:rPr lang="it-IT" dirty="0"/>
              <a:t>Cos’è il Coaching e a chi si rivolge</a:t>
            </a:r>
            <a:endParaRPr lang="en-US" dirty="0"/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08D9CCA2-9451-BBF9-9D59-B623155525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398" y="1130300"/>
            <a:ext cx="12157002" cy="603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5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8B7A5-4471-5C45-B0CC-E18DF2D0A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8357"/>
            <a:ext cx="10515600" cy="1325563"/>
          </a:xfrm>
        </p:spPr>
        <p:txBody>
          <a:bodyPr/>
          <a:lstStyle/>
          <a:p>
            <a:r>
              <a:rPr lang="it-IT" dirty="0"/>
              <a:t>Risultati e benefeci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600CCE-F1C5-1E45-AE10-96038EE77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71060"/>
            <a:ext cx="10515599" cy="34655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t-IT" sz="2900" dirty="0">
                <a:solidFill>
                  <a:schemeClr val="tx2"/>
                </a:solidFill>
              </a:rPr>
              <a:t>Tra i contributi più significativi, il Coach aiuta il Cliente a:</a:t>
            </a:r>
          </a:p>
          <a:p>
            <a:endParaRPr lang="it-IT" sz="2900" dirty="0">
              <a:solidFill>
                <a:schemeClr val="tx2"/>
              </a:solidFill>
            </a:endParaRPr>
          </a:p>
          <a:p>
            <a:r>
              <a:rPr lang="it-IT" sz="2900" dirty="0">
                <a:solidFill>
                  <a:schemeClr val="tx2"/>
                </a:solidFill>
              </a:rPr>
              <a:t>focalizzare i propri obiettivi e fare maggiore chiarezza sul futuro </a:t>
            </a:r>
          </a:p>
          <a:p>
            <a:r>
              <a:rPr lang="it-IT" sz="2900" dirty="0">
                <a:solidFill>
                  <a:schemeClr val="tx2"/>
                </a:solidFill>
              </a:rPr>
              <a:t>sviluppare le proprie potenzialità, gestirle al meglio </a:t>
            </a:r>
          </a:p>
          <a:p>
            <a:r>
              <a:rPr lang="it-IT" sz="2900" dirty="0">
                <a:solidFill>
                  <a:schemeClr val="tx2"/>
                </a:solidFill>
              </a:rPr>
              <a:t>gestire in modo più efficace tempo e priorità </a:t>
            </a:r>
          </a:p>
          <a:p>
            <a:r>
              <a:rPr lang="it-IT" sz="2900" dirty="0">
                <a:solidFill>
                  <a:schemeClr val="tx2"/>
                </a:solidFill>
              </a:rPr>
              <a:t>individuare azioni che producano risultati migliori</a:t>
            </a:r>
          </a:p>
          <a:p>
            <a:r>
              <a:rPr lang="it-IT" sz="2900" dirty="0">
                <a:solidFill>
                  <a:schemeClr val="tx2"/>
                </a:solidFill>
              </a:rPr>
              <a:t>accrescere la soddisfazione personale e professionale</a:t>
            </a:r>
          </a:p>
          <a:p>
            <a:r>
              <a:rPr lang="it-IT" sz="2900" dirty="0">
                <a:solidFill>
                  <a:schemeClr val="tx2"/>
                </a:solidFill>
              </a:rPr>
              <a:t>supportare il cambiamento di direzione nel lavoro o nella vita personale</a:t>
            </a:r>
          </a:p>
          <a:p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53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8B7A5-4471-5C45-B0CC-E18DF2D0A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8357"/>
            <a:ext cx="10515600" cy="1325563"/>
          </a:xfrm>
        </p:spPr>
        <p:txBody>
          <a:bodyPr/>
          <a:lstStyle/>
          <a:p>
            <a:r>
              <a:rPr lang="it-IT" dirty="0"/>
              <a:t>Titolo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600CCE-F1C5-1E45-AE10-96038EE77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Ssssss</a:t>
            </a:r>
            <a:endParaRPr lang="en-US" dirty="0"/>
          </a:p>
          <a:p>
            <a:r>
              <a:rPr lang="en-US" dirty="0" err="1"/>
              <a:t>ssss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206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8B7A5-4471-5C45-B0CC-E18DF2D0A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8357"/>
            <a:ext cx="10515600" cy="1325563"/>
          </a:xfrm>
        </p:spPr>
        <p:txBody>
          <a:bodyPr/>
          <a:lstStyle/>
          <a:p>
            <a:r>
              <a:rPr lang="it-IT" dirty="0"/>
              <a:t>Titolo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600CCE-F1C5-1E45-AE10-96038EE77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Ssssss</a:t>
            </a:r>
            <a:endParaRPr lang="en-US" dirty="0"/>
          </a:p>
          <a:p>
            <a:r>
              <a:rPr lang="en-US" dirty="0" err="1"/>
              <a:t>ssss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385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7E5E3-E7F7-E74F-8106-CFD13348C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371A4-2845-FC44-B830-6BD397C4A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56499"/>
            <a:ext cx="10515600" cy="128015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386862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Theme">
  <a:themeElements>
    <a:clrScheme name="ICF GE Color Palette">
      <a:dk1>
        <a:srgbClr val="171B60"/>
      </a:dk1>
      <a:lt1>
        <a:srgbClr val="FFFFFF"/>
      </a:lt1>
      <a:dk2>
        <a:srgbClr val="343741"/>
      </a:dk2>
      <a:lt2>
        <a:srgbClr val="BFB8AF"/>
      </a:lt2>
      <a:accent1>
        <a:srgbClr val="30388D"/>
      </a:accent1>
      <a:accent2>
        <a:srgbClr val="FFB545"/>
      </a:accent2>
      <a:accent3>
        <a:srgbClr val="001E60"/>
      </a:accent3>
      <a:accent4>
        <a:srgbClr val="EEE049"/>
      </a:accent4>
      <a:accent5>
        <a:srgbClr val="BFB8AF"/>
      </a:accent5>
      <a:accent6>
        <a:srgbClr val="535659"/>
      </a:accent6>
      <a:hlink>
        <a:srgbClr val="567EBF"/>
      </a:hlink>
      <a:folHlink>
        <a:srgbClr val="9595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8_Office Theme">
  <a:themeElements>
    <a:clrScheme name="ICF GE Color Palette">
      <a:dk1>
        <a:srgbClr val="171B60"/>
      </a:dk1>
      <a:lt1>
        <a:srgbClr val="FFFFFF"/>
      </a:lt1>
      <a:dk2>
        <a:srgbClr val="343741"/>
      </a:dk2>
      <a:lt2>
        <a:srgbClr val="BFB8AF"/>
      </a:lt2>
      <a:accent1>
        <a:srgbClr val="30388D"/>
      </a:accent1>
      <a:accent2>
        <a:srgbClr val="FFB545"/>
      </a:accent2>
      <a:accent3>
        <a:srgbClr val="001E60"/>
      </a:accent3>
      <a:accent4>
        <a:srgbClr val="EEE049"/>
      </a:accent4>
      <a:accent5>
        <a:srgbClr val="BFB8AF"/>
      </a:accent5>
      <a:accent6>
        <a:srgbClr val="535659"/>
      </a:accent6>
      <a:hlink>
        <a:srgbClr val="567EBF"/>
      </a:hlink>
      <a:folHlink>
        <a:srgbClr val="9595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_Office Theme">
  <a:themeElements>
    <a:clrScheme name="ICF GE Color Palette">
      <a:dk1>
        <a:srgbClr val="171B60"/>
      </a:dk1>
      <a:lt1>
        <a:srgbClr val="FFFFFF"/>
      </a:lt1>
      <a:dk2>
        <a:srgbClr val="343741"/>
      </a:dk2>
      <a:lt2>
        <a:srgbClr val="BFB8AF"/>
      </a:lt2>
      <a:accent1>
        <a:srgbClr val="30388D"/>
      </a:accent1>
      <a:accent2>
        <a:srgbClr val="FFB545"/>
      </a:accent2>
      <a:accent3>
        <a:srgbClr val="001E60"/>
      </a:accent3>
      <a:accent4>
        <a:srgbClr val="EEE049"/>
      </a:accent4>
      <a:accent5>
        <a:srgbClr val="BFB8AF"/>
      </a:accent5>
      <a:accent6>
        <a:srgbClr val="535659"/>
      </a:accent6>
      <a:hlink>
        <a:srgbClr val="567EBF"/>
      </a:hlink>
      <a:folHlink>
        <a:srgbClr val="9595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Office Theme">
  <a:themeElements>
    <a:clrScheme name="ICF GE Color Palette">
      <a:dk1>
        <a:srgbClr val="171B60"/>
      </a:dk1>
      <a:lt1>
        <a:srgbClr val="FFFFFF"/>
      </a:lt1>
      <a:dk2>
        <a:srgbClr val="343741"/>
      </a:dk2>
      <a:lt2>
        <a:srgbClr val="BFB8AF"/>
      </a:lt2>
      <a:accent1>
        <a:srgbClr val="30388D"/>
      </a:accent1>
      <a:accent2>
        <a:srgbClr val="FFB545"/>
      </a:accent2>
      <a:accent3>
        <a:srgbClr val="001E60"/>
      </a:accent3>
      <a:accent4>
        <a:srgbClr val="EEE049"/>
      </a:accent4>
      <a:accent5>
        <a:srgbClr val="BFB8AF"/>
      </a:accent5>
      <a:accent6>
        <a:srgbClr val="535659"/>
      </a:accent6>
      <a:hlink>
        <a:srgbClr val="567EBF"/>
      </a:hlink>
      <a:folHlink>
        <a:srgbClr val="9595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0_Office Theme">
  <a:themeElements>
    <a:clrScheme name="ICF GE Color Palette">
      <a:dk1>
        <a:srgbClr val="171B60"/>
      </a:dk1>
      <a:lt1>
        <a:srgbClr val="FFFFFF"/>
      </a:lt1>
      <a:dk2>
        <a:srgbClr val="343741"/>
      </a:dk2>
      <a:lt2>
        <a:srgbClr val="BFB8AF"/>
      </a:lt2>
      <a:accent1>
        <a:srgbClr val="30388D"/>
      </a:accent1>
      <a:accent2>
        <a:srgbClr val="FFB545"/>
      </a:accent2>
      <a:accent3>
        <a:srgbClr val="001E60"/>
      </a:accent3>
      <a:accent4>
        <a:srgbClr val="EEE049"/>
      </a:accent4>
      <a:accent5>
        <a:srgbClr val="BFB8AF"/>
      </a:accent5>
      <a:accent6>
        <a:srgbClr val="535659"/>
      </a:accent6>
      <a:hlink>
        <a:srgbClr val="567EBF"/>
      </a:hlink>
      <a:folHlink>
        <a:srgbClr val="9595D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</TotalTime>
  <Words>353</Words>
  <Application>Microsoft Macintosh PowerPoint</Application>
  <PresentationFormat>Widescreen</PresentationFormat>
  <Paragraphs>30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Montserrat</vt:lpstr>
      <vt:lpstr>Montserrat Light</vt:lpstr>
      <vt:lpstr>7_Office Theme</vt:lpstr>
      <vt:lpstr>8_Office Theme</vt:lpstr>
      <vt:lpstr>9_Office Theme</vt:lpstr>
      <vt:lpstr>11_Office Theme</vt:lpstr>
      <vt:lpstr>10_Office Theme</vt:lpstr>
      <vt:lpstr>PowerPoint Presentation</vt:lpstr>
      <vt:lpstr>Titolo del proprio evento</vt:lpstr>
      <vt:lpstr>ICF nel mondo</vt:lpstr>
      <vt:lpstr>ICF Italia</vt:lpstr>
      <vt:lpstr>Cos’è il Coaching e a chi si rivolge</vt:lpstr>
      <vt:lpstr>Risultati e benefeci</vt:lpstr>
      <vt:lpstr>Titolo</vt:lpstr>
      <vt:lpstr>Titolo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Loboyko</dc:creator>
  <cp:lastModifiedBy>alessandro guerreri</cp:lastModifiedBy>
  <cp:revision>66</cp:revision>
  <dcterms:created xsi:type="dcterms:W3CDTF">2018-01-18T15:13:14Z</dcterms:created>
  <dcterms:modified xsi:type="dcterms:W3CDTF">2024-03-08T10:04:11Z</dcterms:modified>
</cp:coreProperties>
</file>